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9"/>
  </p:notesMasterIdLst>
  <p:sldIdLst>
    <p:sldId id="262" r:id="rId2"/>
    <p:sldId id="265" r:id="rId3"/>
    <p:sldId id="279" r:id="rId4"/>
    <p:sldId id="308" r:id="rId5"/>
    <p:sldId id="287" r:id="rId6"/>
    <p:sldId id="302" r:id="rId7"/>
    <p:sldId id="306" r:id="rId8"/>
    <p:sldId id="288" r:id="rId9"/>
    <p:sldId id="309" r:id="rId10"/>
    <p:sldId id="259" r:id="rId11"/>
    <p:sldId id="278" r:id="rId12"/>
    <p:sldId id="310" r:id="rId13"/>
    <p:sldId id="289" r:id="rId14"/>
    <p:sldId id="280" r:id="rId15"/>
    <p:sldId id="311" r:id="rId16"/>
    <p:sldId id="292" r:id="rId17"/>
    <p:sldId id="312" r:id="rId18"/>
    <p:sldId id="314" r:id="rId19"/>
    <p:sldId id="313" r:id="rId20"/>
    <p:sldId id="303" r:id="rId21"/>
    <p:sldId id="281" r:id="rId22"/>
    <p:sldId id="316" r:id="rId23"/>
    <p:sldId id="297" r:id="rId24"/>
    <p:sldId id="298" r:id="rId25"/>
    <p:sldId id="299" r:id="rId26"/>
    <p:sldId id="300" r:id="rId27"/>
    <p:sldId id="301" r:id="rId28"/>
    <p:sldId id="315" r:id="rId29"/>
    <p:sldId id="305" r:id="rId30"/>
    <p:sldId id="282" r:id="rId31"/>
    <p:sldId id="317" r:id="rId32"/>
    <p:sldId id="291" r:id="rId33"/>
    <p:sldId id="318" r:id="rId34"/>
    <p:sldId id="319" r:id="rId35"/>
    <p:sldId id="293" r:id="rId36"/>
    <p:sldId id="321" r:id="rId37"/>
    <p:sldId id="283" r:id="rId38"/>
    <p:sldId id="320" r:id="rId39"/>
    <p:sldId id="323" r:id="rId40"/>
    <p:sldId id="322" r:id="rId41"/>
    <p:sldId id="324" r:id="rId42"/>
    <p:sldId id="284" r:id="rId43"/>
    <p:sldId id="275" r:id="rId44"/>
    <p:sldId id="285" r:id="rId45"/>
    <p:sldId id="276" r:id="rId46"/>
    <p:sldId id="277" r:id="rId47"/>
    <p:sldId id="325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DAD"/>
    <a:srgbClr val="C49393"/>
    <a:srgbClr val="CCAF96"/>
    <a:srgbClr val="EABC8E"/>
    <a:srgbClr val="C0C3DA"/>
    <a:srgbClr val="CBC5D5"/>
    <a:srgbClr val="A0A0B5"/>
    <a:srgbClr val="C1C1D6"/>
    <a:srgbClr val="B9B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932" autoAdjust="0"/>
    <p:restoredTop sz="94660"/>
  </p:normalViewPr>
  <p:slideViewPr>
    <p:cSldViewPr>
      <p:cViewPr varScale="1">
        <p:scale>
          <a:sx n="59" d="100"/>
          <a:sy n="59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B9C64-11A3-49F9-A6E7-51D30BC8961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ABE52-7E64-4E45-9380-B561A41E7AF0}">
      <dgm:prSet phldrT="[Text]"/>
      <dgm:spPr/>
      <dgm:t>
        <a:bodyPr/>
        <a:lstStyle/>
        <a:p>
          <a:r>
            <a:rPr lang="en-US" dirty="0" smtClean="0"/>
            <a:t>Foundations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187DA332-7B68-4985-88F7-88F6C88EC25F}" type="parTrans" cxnId="{13734F09-8E88-41C1-8BD3-76DF4B7DFA50}">
      <dgm:prSet/>
      <dgm:spPr/>
      <dgm:t>
        <a:bodyPr/>
        <a:lstStyle/>
        <a:p>
          <a:endParaRPr lang="en-US"/>
        </a:p>
      </dgm:t>
    </dgm:pt>
    <dgm:pt modelId="{D330B5F4-52A3-461E-8141-BE2A53AE7284}" type="sibTrans" cxnId="{13734F09-8E88-41C1-8BD3-76DF4B7DFA50}">
      <dgm:prSet/>
      <dgm:spPr/>
      <dgm:t>
        <a:bodyPr/>
        <a:lstStyle/>
        <a:p>
          <a:endParaRPr lang="en-US"/>
        </a:p>
      </dgm:t>
    </dgm:pt>
    <dgm:pt modelId="{B8FEBA2B-326B-4AAA-B2EC-6EB60E83F75A}">
      <dgm:prSet/>
      <dgm:spPr/>
      <dgm:t>
        <a:bodyPr/>
        <a:lstStyle/>
        <a:p>
          <a:r>
            <a:rPr lang="en-US" dirty="0" smtClean="0"/>
            <a:t>Organizing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EED07204-DBA3-4D2C-9220-0C095CED6601}" type="parTrans" cxnId="{23BF0DCE-E15F-4439-99C2-03FF5937C70B}">
      <dgm:prSet/>
      <dgm:spPr/>
      <dgm:t>
        <a:bodyPr/>
        <a:lstStyle/>
        <a:p>
          <a:endParaRPr lang="en-US"/>
        </a:p>
      </dgm:t>
    </dgm:pt>
    <dgm:pt modelId="{1E740DCE-EFFB-4A10-9C94-D269C95E92ED}" type="sibTrans" cxnId="{23BF0DCE-E15F-4439-99C2-03FF5937C70B}">
      <dgm:prSet/>
      <dgm:spPr/>
      <dgm:t>
        <a:bodyPr/>
        <a:lstStyle/>
        <a:p>
          <a:endParaRPr lang="en-US"/>
        </a:p>
      </dgm:t>
    </dgm:pt>
    <dgm:pt modelId="{177DEE70-A799-4CC8-B487-6799B26A0E7D}">
      <dgm:prSet phldrT="[Text]"/>
      <dgm:spPr/>
      <dgm:t>
        <a:bodyPr/>
        <a:lstStyle/>
        <a:p>
          <a:r>
            <a:rPr lang="en-US" dirty="0" smtClean="0"/>
            <a:t>Planning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D3ECAB89-AAB2-471E-9DEE-4834AD37E9A9}" type="parTrans" cxnId="{C9498308-79F5-4939-B065-9A2AFED6779D}">
      <dgm:prSet/>
      <dgm:spPr/>
      <dgm:t>
        <a:bodyPr/>
        <a:lstStyle/>
        <a:p>
          <a:endParaRPr lang="en-US"/>
        </a:p>
      </dgm:t>
    </dgm:pt>
    <dgm:pt modelId="{32AC5A8C-4CD3-41EB-B4D5-BB20AF10D742}" type="sibTrans" cxnId="{C9498308-79F5-4939-B065-9A2AFED6779D}">
      <dgm:prSet/>
      <dgm:spPr/>
      <dgm:t>
        <a:bodyPr/>
        <a:lstStyle/>
        <a:p>
          <a:endParaRPr lang="en-US"/>
        </a:p>
      </dgm:t>
    </dgm:pt>
    <dgm:pt modelId="{7892680F-81B3-408C-A22C-4E24E0419F1A}">
      <dgm:prSet/>
      <dgm:spPr/>
      <dgm:t>
        <a:bodyPr/>
        <a:lstStyle/>
        <a:p>
          <a:r>
            <a:rPr lang="en-US" dirty="0" smtClean="0"/>
            <a:t>Leading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0E36F0EE-83F7-48F4-A524-5609221CF7B4}" type="parTrans" cxnId="{7D7CF60C-3B17-4D98-8DF0-1BAB3977D88E}">
      <dgm:prSet/>
      <dgm:spPr/>
      <dgm:t>
        <a:bodyPr/>
        <a:lstStyle/>
        <a:p>
          <a:endParaRPr lang="en-US"/>
        </a:p>
      </dgm:t>
    </dgm:pt>
    <dgm:pt modelId="{F6FCE8F1-5DD7-4E80-8F7A-14442EC90ADF}" type="sibTrans" cxnId="{7D7CF60C-3B17-4D98-8DF0-1BAB3977D88E}">
      <dgm:prSet/>
      <dgm:spPr/>
      <dgm:t>
        <a:bodyPr/>
        <a:lstStyle/>
        <a:p>
          <a:endParaRPr lang="en-US"/>
        </a:p>
      </dgm:t>
    </dgm:pt>
    <dgm:pt modelId="{20AD07D8-BF80-47E0-9F20-132740165480}">
      <dgm:prSet/>
      <dgm:spPr/>
      <dgm:t>
        <a:bodyPr/>
        <a:lstStyle/>
        <a:p>
          <a:r>
            <a:rPr lang="en-US" dirty="0" smtClean="0"/>
            <a:t>Controlling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BE2F164E-A4A5-479D-839E-FE0C0EF453AF}" type="parTrans" cxnId="{27EE9300-B923-4A23-B2B7-AAA807ED3D22}">
      <dgm:prSet/>
      <dgm:spPr/>
      <dgm:t>
        <a:bodyPr/>
        <a:lstStyle/>
        <a:p>
          <a:endParaRPr lang="en-US"/>
        </a:p>
      </dgm:t>
    </dgm:pt>
    <dgm:pt modelId="{73A9D496-436F-47ED-97A1-F08A6BA7163B}" type="sibTrans" cxnId="{27EE9300-B923-4A23-B2B7-AAA807ED3D22}">
      <dgm:prSet/>
      <dgm:spPr/>
      <dgm:t>
        <a:bodyPr/>
        <a:lstStyle/>
        <a:p>
          <a:endParaRPr lang="en-US"/>
        </a:p>
      </dgm:t>
    </dgm:pt>
    <dgm:pt modelId="{A0F6B190-A12C-4F2F-B4C8-1338AE11F359}" type="pres">
      <dgm:prSet presAssocID="{C4FB9C64-11A3-49F9-A6E7-51D30BC896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5333D2-10E4-4D56-A360-1612485DE5DC}" type="pres">
      <dgm:prSet presAssocID="{F7AABE52-7E64-4E45-9380-B561A41E7AF0}" presName="hierRoot1" presStyleCnt="0"/>
      <dgm:spPr/>
    </dgm:pt>
    <dgm:pt modelId="{BB3C42D2-70BF-4E13-8D73-770C1DA37669}" type="pres">
      <dgm:prSet presAssocID="{F7AABE52-7E64-4E45-9380-B561A41E7AF0}" presName="composite" presStyleCnt="0"/>
      <dgm:spPr/>
    </dgm:pt>
    <dgm:pt modelId="{DA4FB8EB-3BAE-49F2-B916-0AE5AF0D0639}" type="pres">
      <dgm:prSet presAssocID="{F7AABE52-7E64-4E45-9380-B561A41E7AF0}" presName="background" presStyleLbl="node0" presStyleIdx="0" presStyleCn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4B7E113-0C71-4619-8EE5-3D5EFCCAA8DA}" type="pres">
      <dgm:prSet presAssocID="{F7AABE52-7E64-4E45-9380-B561A41E7AF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D29DD-4A95-4990-A67B-030F21BFBB3B}" type="pres">
      <dgm:prSet presAssocID="{F7AABE52-7E64-4E45-9380-B561A41E7AF0}" presName="hierChild2" presStyleCnt="0"/>
      <dgm:spPr/>
    </dgm:pt>
    <dgm:pt modelId="{69901912-2E42-4D1D-8CEA-73D9BCAB9260}" type="pres">
      <dgm:prSet presAssocID="{D3ECAB89-AAB2-471E-9DEE-4834AD37E9A9}" presName="Name10" presStyleLbl="parChTrans1D2" presStyleIdx="0" presStyleCnt="1"/>
      <dgm:spPr/>
      <dgm:t>
        <a:bodyPr/>
        <a:lstStyle/>
        <a:p>
          <a:endParaRPr lang="en-US"/>
        </a:p>
      </dgm:t>
    </dgm:pt>
    <dgm:pt modelId="{7B0C2D94-F4C5-48A0-9E9D-BDF8324BFBE7}" type="pres">
      <dgm:prSet presAssocID="{177DEE70-A799-4CC8-B487-6799B26A0E7D}" presName="hierRoot2" presStyleCnt="0"/>
      <dgm:spPr/>
    </dgm:pt>
    <dgm:pt modelId="{9CE5FC19-CDBB-4DC5-A244-AD49EC3929E6}" type="pres">
      <dgm:prSet presAssocID="{177DEE70-A799-4CC8-B487-6799B26A0E7D}" presName="composite2" presStyleCnt="0"/>
      <dgm:spPr/>
    </dgm:pt>
    <dgm:pt modelId="{B9FD9DFC-F178-489E-899D-54D56D4F005E}" type="pres">
      <dgm:prSet presAssocID="{177DEE70-A799-4CC8-B487-6799B26A0E7D}" presName="background2" presStyleLbl="node2" presStyleIdx="0" presStyleCn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6C4B4E32-3B4F-49A4-9C80-4DBA0A1E012E}" type="pres">
      <dgm:prSet presAssocID="{177DEE70-A799-4CC8-B487-6799B26A0E7D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809C5-755A-47F5-8133-750DCCEB40AB}" type="pres">
      <dgm:prSet presAssocID="{177DEE70-A799-4CC8-B487-6799B26A0E7D}" presName="hierChild3" presStyleCnt="0"/>
      <dgm:spPr/>
    </dgm:pt>
    <dgm:pt modelId="{6CF38B54-3A5A-4526-9FD9-BA7C682FDE82}" type="pres">
      <dgm:prSet presAssocID="{EED07204-DBA3-4D2C-9220-0C095CED6601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4A16398-E2B1-408E-8E7D-F9C674ED8BE4}" type="pres">
      <dgm:prSet presAssocID="{B8FEBA2B-326B-4AAA-B2EC-6EB60E83F75A}" presName="hierRoot3" presStyleCnt="0"/>
      <dgm:spPr/>
    </dgm:pt>
    <dgm:pt modelId="{C666B488-6309-456C-A61D-A7077D70E188}" type="pres">
      <dgm:prSet presAssocID="{B8FEBA2B-326B-4AAA-B2EC-6EB60E83F75A}" presName="composite3" presStyleCnt="0"/>
      <dgm:spPr/>
    </dgm:pt>
    <dgm:pt modelId="{108115DF-52B5-41CF-B233-EB9CC93CB72E}" type="pres">
      <dgm:prSet presAssocID="{B8FEBA2B-326B-4AAA-B2EC-6EB60E83F75A}" presName="background3" presStyleLbl="node3" presStyleIdx="0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7135C76B-9BDD-475F-BFF5-2EDAEDA3DD4A}" type="pres">
      <dgm:prSet presAssocID="{B8FEBA2B-326B-4AAA-B2EC-6EB60E83F75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475B7B-F1ED-4128-91EA-E2EF02DEBCDA}" type="pres">
      <dgm:prSet presAssocID="{B8FEBA2B-326B-4AAA-B2EC-6EB60E83F75A}" presName="hierChild4" presStyleCnt="0"/>
      <dgm:spPr/>
    </dgm:pt>
    <dgm:pt modelId="{104113AF-0F5B-43F8-969F-8610776BC4B7}" type="pres">
      <dgm:prSet presAssocID="{0E36F0EE-83F7-48F4-A524-5609221CF7B4}" presName="Name17" presStyleLbl="parChTrans1D3" presStyleIdx="1" presStyleCnt="3"/>
      <dgm:spPr/>
      <dgm:t>
        <a:bodyPr/>
        <a:lstStyle/>
        <a:p>
          <a:endParaRPr lang="en-US"/>
        </a:p>
      </dgm:t>
    </dgm:pt>
    <dgm:pt modelId="{18BA5353-9588-4C4F-88F4-53A77A4D29EC}" type="pres">
      <dgm:prSet presAssocID="{7892680F-81B3-408C-A22C-4E24E0419F1A}" presName="hierRoot3" presStyleCnt="0"/>
      <dgm:spPr/>
    </dgm:pt>
    <dgm:pt modelId="{D1281E34-2B4A-462E-9886-70095822D094}" type="pres">
      <dgm:prSet presAssocID="{7892680F-81B3-408C-A22C-4E24E0419F1A}" presName="composite3" presStyleCnt="0"/>
      <dgm:spPr/>
    </dgm:pt>
    <dgm:pt modelId="{1D5D58B0-79E4-46A5-AF6E-E1935D11D5A0}" type="pres">
      <dgm:prSet presAssocID="{7892680F-81B3-408C-A22C-4E24E0419F1A}" presName="background3" presStyleLbl="node3" presStyleIdx="1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0B14695-1793-4886-A8D7-07CD3E07D416}" type="pres">
      <dgm:prSet presAssocID="{7892680F-81B3-408C-A22C-4E24E0419F1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21933-ABA4-4438-951C-391C22C8B23B}" type="pres">
      <dgm:prSet presAssocID="{7892680F-81B3-408C-A22C-4E24E0419F1A}" presName="hierChild4" presStyleCnt="0"/>
      <dgm:spPr/>
    </dgm:pt>
    <dgm:pt modelId="{90C38D75-30A4-4671-9582-2D89563D9638}" type="pres">
      <dgm:prSet presAssocID="{BE2F164E-A4A5-479D-839E-FE0C0EF453AF}" presName="Name17" presStyleLbl="parChTrans1D3" presStyleIdx="2" presStyleCnt="3"/>
      <dgm:spPr/>
      <dgm:t>
        <a:bodyPr/>
        <a:lstStyle/>
        <a:p>
          <a:endParaRPr lang="en-US"/>
        </a:p>
      </dgm:t>
    </dgm:pt>
    <dgm:pt modelId="{B8352F86-CF40-433C-9B75-D4088E6A9CBA}" type="pres">
      <dgm:prSet presAssocID="{20AD07D8-BF80-47E0-9F20-132740165480}" presName="hierRoot3" presStyleCnt="0"/>
      <dgm:spPr/>
    </dgm:pt>
    <dgm:pt modelId="{586346F5-C317-4848-AF1D-FD27D4C5E849}" type="pres">
      <dgm:prSet presAssocID="{20AD07D8-BF80-47E0-9F20-132740165480}" presName="composite3" presStyleCnt="0"/>
      <dgm:spPr/>
    </dgm:pt>
    <dgm:pt modelId="{02154F1A-58C2-434A-BB79-5EF7E7C3B0EE}" type="pres">
      <dgm:prSet presAssocID="{20AD07D8-BF80-47E0-9F20-132740165480}" presName="background3" presStyleLbl="node3" presStyleIdx="2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1CB844A-D6CF-417A-8498-0E36E9C3A7AA}" type="pres">
      <dgm:prSet presAssocID="{20AD07D8-BF80-47E0-9F20-13274016548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EE189D-3FDC-4F7F-B975-F4DCC4C22E19}" type="pres">
      <dgm:prSet presAssocID="{20AD07D8-BF80-47E0-9F20-132740165480}" presName="hierChild4" presStyleCnt="0"/>
      <dgm:spPr/>
    </dgm:pt>
  </dgm:ptLst>
  <dgm:cxnLst>
    <dgm:cxn modelId="{E948A52A-E44E-460F-B692-B7811403DDA7}" type="presOf" srcId="{7892680F-81B3-408C-A22C-4E24E0419F1A}" destId="{30B14695-1793-4886-A8D7-07CD3E07D416}" srcOrd="0" destOrd="0" presId="urn:microsoft.com/office/officeart/2005/8/layout/hierarchy1"/>
    <dgm:cxn modelId="{64F107CE-661B-42CA-9B48-ABDF6120D5FD}" type="presOf" srcId="{177DEE70-A799-4CC8-B487-6799B26A0E7D}" destId="{6C4B4E32-3B4F-49A4-9C80-4DBA0A1E012E}" srcOrd="0" destOrd="0" presId="urn:microsoft.com/office/officeart/2005/8/layout/hierarchy1"/>
    <dgm:cxn modelId="{EF784D9C-3673-4D43-A5C0-FCBDB7030948}" type="presOf" srcId="{BE2F164E-A4A5-479D-839E-FE0C0EF453AF}" destId="{90C38D75-30A4-4671-9582-2D89563D9638}" srcOrd="0" destOrd="0" presId="urn:microsoft.com/office/officeart/2005/8/layout/hierarchy1"/>
    <dgm:cxn modelId="{4FF93158-A797-41CD-85D4-8A619B1F3238}" type="presOf" srcId="{0E36F0EE-83F7-48F4-A524-5609221CF7B4}" destId="{104113AF-0F5B-43F8-969F-8610776BC4B7}" srcOrd="0" destOrd="0" presId="urn:microsoft.com/office/officeart/2005/8/layout/hierarchy1"/>
    <dgm:cxn modelId="{77E494D5-09EC-4A56-894A-B9293024A7D1}" type="presOf" srcId="{B8FEBA2B-326B-4AAA-B2EC-6EB60E83F75A}" destId="{7135C76B-9BDD-475F-BFF5-2EDAEDA3DD4A}" srcOrd="0" destOrd="0" presId="urn:microsoft.com/office/officeart/2005/8/layout/hierarchy1"/>
    <dgm:cxn modelId="{1CBA6C3C-0D9E-440A-AFD5-2CC65ED89F62}" type="presOf" srcId="{F7AABE52-7E64-4E45-9380-B561A41E7AF0}" destId="{34B7E113-0C71-4619-8EE5-3D5EFCCAA8DA}" srcOrd="0" destOrd="0" presId="urn:microsoft.com/office/officeart/2005/8/layout/hierarchy1"/>
    <dgm:cxn modelId="{7D7CF60C-3B17-4D98-8DF0-1BAB3977D88E}" srcId="{177DEE70-A799-4CC8-B487-6799B26A0E7D}" destId="{7892680F-81B3-408C-A22C-4E24E0419F1A}" srcOrd="1" destOrd="0" parTransId="{0E36F0EE-83F7-48F4-A524-5609221CF7B4}" sibTransId="{F6FCE8F1-5DD7-4E80-8F7A-14442EC90ADF}"/>
    <dgm:cxn modelId="{27EE9300-B923-4A23-B2B7-AAA807ED3D22}" srcId="{177DEE70-A799-4CC8-B487-6799B26A0E7D}" destId="{20AD07D8-BF80-47E0-9F20-132740165480}" srcOrd="2" destOrd="0" parTransId="{BE2F164E-A4A5-479D-839E-FE0C0EF453AF}" sibTransId="{73A9D496-436F-47ED-97A1-F08A6BA7163B}"/>
    <dgm:cxn modelId="{9459FAD7-1EEB-4771-8933-3C118223A68D}" type="presOf" srcId="{EED07204-DBA3-4D2C-9220-0C095CED6601}" destId="{6CF38B54-3A5A-4526-9FD9-BA7C682FDE82}" srcOrd="0" destOrd="0" presId="urn:microsoft.com/office/officeart/2005/8/layout/hierarchy1"/>
    <dgm:cxn modelId="{23BF0DCE-E15F-4439-99C2-03FF5937C70B}" srcId="{177DEE70-A799-4CC8-B487-6799B26A0E7D}" destId="{B8FEBA2B-326B-4AAA-B2EC-6EB60E83F75A}" srcOrd="0" destOrd="0" parTransId="{EED07204-DBA3-4D2C-9220-0C095CED6601}" sibTransId="{1E740DCE-EFFB-4A10-9C94-D269C95E92ED}"/>
    <dgm:cxn modelId="{DEC9820B-E5ED-484D-9DCC-A1963FE3DD0A}" type="presOf" srcId="{D3ECAB89-AAB2-471E-9DEE-4834AD37E9A9}" destId="{69901912-2E42-4D1D-8CEA-73D9BCAB9260}" srcOrd="0" destOrd="0" presId="urn:microsoft.com/office/officeart/2005/8/layout/hierarchy1"/>
    <dgm:cxn modelId="{C9498308-79F5-4939-B065-9A2AFED6779D}" srcId="{F7AABE52-7E64-4E45-9380-B561A41E7AF0}" destId="{177DEE70-A799-4CC8-B487-6799B26A0E7D}" srcOrd="0" destOrd="0" parTransId="{D3ECAB89-AAB2-471E-9DEE-4834AD37E9A9}" sibTransId="{32AC5A8C-4CD3-41EB-B4D5-BB20AF10D742}"/>
    <dgm:cxn modelId="{13734F09-8E88-41C1-8BD3-76DF4B7DFA50}" srcId="{C4FB9C64-11A3-49F9-A6E7-51D30BC89616}" destId="{F7AABE52-7E64-4E45-9380-B561A41E7AF0}" srcOrd="0" destOrd="0" parTransId="{187DA332-7B68-4985-88F7-88F6C88EC25F}" sibTransId="{D330B5F4-52A3-461E-8141-BE2A53AE7284}"/>
    <dgm:cxn modelId="{1ABA047E-BB3D-4BA6-82EE-1E50AD08CF74}" type="presOf" srcId="{20AD07D8-BF80-47E0-9F20-132740165480}" destId="{91CB844A-D6CF-417A-8498-0E36E9C3A7AA}" srcOrd="0" destOrd="0" presId="urn:microsoft.com/office/officeart/2005/8/layout/hierarchy1"/>
    <dgm:cxn modelId="{8FDED61D-51A1-434E-B325-FD38E03F581C}" type="presOf" srcId="{C4FB9C64-11A3-49F9-A6E7-51D30BC89616}" destId="{A0F6B190-A12C-4F2F-B4C8-1338AE11F359}" srcOrd="0" destOrd="0" presId="urn:microsoft.com/office/officeart/2005/8/layout/hierarchy1"/>
    <dgm:cxn modelId="{6F504E35-4BCF-47E2-895B-97CE2FB05ADC}" type="presParOf" srcId="{A0F6B190-A12C-4F2F-B4C8-1338AE11F359}" destId="{985333D2-10E4-4D56-A360-1612485DE5DC}" srcOrd="0" destOrd="0" presId="urn:microsoft.com/office/officeart/2005/8/layout/hierarchy1"/>
    <dgm:cxn modelId="{AEB1E89A-EA37-4EE5-8FF0-9968EC772BDA}" type="presParOf" srcId="{985333D2-10E4-4D56-A360-1612485DE5DC}" destId="{BB3C42D2-70BF-4E13-8D73-770C1DA37669}" srcOrd="0" destOrd="0" presId="urn:microsoft.com/office/officeart/2005/8/layout/hierarchy1"/>
    <dgm:cxn modelId="{951DD648-D3B7-435A-8E8A-50950ED906D6}" type="presParOf" srcId="{BB3C42D2-70BF-4E13-8D73-770C1DA37669}" destId="{DA4FB8EB-3BAE-49F2-B916-0AE5AF0D0639}" srcOrd="0" destOrd="0" presId="urn:microsoft.com/office/officeart/2005/8/layout/hierarchy1"/>
    <dgm:cxn modelId="{A0CB7C33-3289-473C-BE97-D34A0C62A83C}" type="presParOf" srcId="{BB3C42D2-70BF-4E13-8D73-770C1DA37669}" destId="{34B7E113-0C71-4619-8EE5-3D5EFCCAA8DA}" srcOrd="1" destOrd="0" presId="urn:microsoft.com/office/officeart/2005/8/layout/hierarchy1"/>
    <dgm:cxn modelId="{E13B1E7C-EFB8-434D-9600-5A433141D688}" type="presParOf" srcId="{985333D2-10E4-4D56-A360-1612485DE5DC}" destId="{A99D29DD-4A95-4990-A67B-030F21BFBB3B}" srcOrd="1" destOrd="0" presId="urn:microsoft.com/office/officeart/2005/8/layout/hierarchy1"/>
    <dgm:cxn modelId="{05202D2C-D007-444F-9147-E6AB8263C1D5}" type="presParOf" srcId="{A99D29DD-4A95-4990-A67B-030F21BFBB3B}" destId="{69901912-2E42-4D1D-8CEA-73D9BCAB9260}" srcOrd="0" destOrd="0" presId="urn:microsoft.com/office/officeart/2005/8/layout/hierarchy1"/>
    <dgm:cxn modelId="{AA192701-63A5-473E-9FCA-B867405E667D}" type="presParOf" srcId="{A99D29DD-4A95-4990-A67B-030F21BFBB3B}" destId="{7B0C2D94-F4C5-48A0-9E9D-BDF8324BFBE7}" srcOrd="1" destOrd="0" presId="urn:microsoft.com/office/officeart/2005/8/layout/hierarchy1"/>
    <dgm:cxn modelId="{712C598B-9EA2-4D3D-91CD-925F069ABB39}" type="presParOf" srcId="{7B0C2D94-F4C5-48A0-9E9D-BDF8324BFBE7}" destId="{9CE5FC19-CDBB-4DC5-A244-AD49EC3929E6}" srcOrd="0" destOrd="0" presId="urn:microsoft.com/office/officeart/2005/8/layout/hierarchy1"/>
    <dgm:cxn modelId="{9CB516F9-0583-4446-825A-FCC2D6BE83D2}" type="presParOf" srcId="{9CE5FC19-CDBB-4DC5-A244-AD49EC3929E6}" destId="{B9FD9DFC-F178-489E-899D-54D56D4F005E}" srcOrd="0" destOrd="0" presId="urn:microsoft.com/office/officeart/2005/8/layout/hierarchy1"/>
    <dgm:cxn modelId="{414F544C-80BB-4A43-8BCB-4B55B4733CFA}" type="presParOf" srcId="{9CE5FC19-CDBB-4DC5-A244-AD49EC3929E6}" destId="{6C4B4E32-3B4F-49A4-9C80-4DBA0A1E012E}" srcOrd="1" destOrd="0" presId="urn:microsoft.com/office/officeart/2005/8/layout/hierarchy1"/>
    <dgm:cxn modelId="{B472E420-8771-42CA-B750-CB39129B8807}" type="presParOf" srcId="{7B0C2D94-F4C5-48A0-9E9D-BDF8324BFBE7}" destId="{1F3809C5-755A-47F5-8133-750DCCEB40AB}" srcOrd="1" destOrd="0" presId="urn:microsoft.com/office/officeart/2005/8/layout/hierarchy1"/>
    <dgm:cxn modelId="{309D7BE1-180F-47E3-AF20-8766EB397B68}" type="presParOf" srcId="{1F3809C5-755A-47F5-8133-750DCCEB40AB}" destId="{6CF38B54-3A5A-4526-9FD9-BA7C682FDE82}" srcOrd="0" destOrd="0" presId="urn:microsoft.com/office/officeart/2005/8/layout/hierarchy1"/>
    <dgm:cxn modelId="{578239E3-FAFA-4E8E-A31C-9E1698D6943E}" type="presParOf" srcId="{1F3809C5-755A-47F5-8133-750DCCEB40AB}" destId="{D4A16398-E2B1-408E-8E7D-F9C674ED8BE4}" srcOrd="1" destOrd="0" presId="urn:microsoft.com/office/officeart/2005/8/layout/hierarchy1"/>
    <dgm:cxn modelId="{CE80E0E2-1104-47E9-9A78-3C47F58E7D65}" type="presParOf" srcId="{D4A16398-E2B1-408E-8E7D-F9C674ED8BE4}" destId="{C666B488-6309-456C-A61D-A7077D70E188}" srcOrd="0" destOrd="0" presId="urn:microsoft.com/office/officeart/2005/8/layout/hierarchy1"/>
    <dgm:cxn modelId="{5628CDED-CA40-419C-B95D-45FC6E21BD05}" type="presParOf" srcId="{C666B488-6309-456C-A61D-A7077D70E188}" destId="{108115DF-52B5-41CF-B233-EB9CC93CB72E}" srcOrd="0" destOrd="0" presId="urn:microsoft.com/office/officeart/2005/8/layout/hierarchy1"/>
    <dgm:cxn modelId="{5892DB4A-55D8-4452-9D53-6BA9512F5CE5}" type="presParOf" srcId="{C666B488-6309-456C-A61D-A7077D70E188}" destId="{7135C76B-9BDD-475F-BFF5-2EDAEDA3DD4A}" srcOrd="1" destOrd="0" presId="urn:microsoft.com/office/officeart/2005/8/layout/hierarchy1"/>
    <dgm:cxn modelId="{45009260-9876-4396-8AE6-7D566D8467ED}" type="presParOf" srcId="{D4A16398-E2B1-408E-8E7D-F9C674ED8BE4}" destId="{74475B7B-F1ED-4128-91EA-E2EF02DEBCDA}" srcOrd="1" destOrd="0" presId="urn:microsoft.com/office/officeart/2005/8/layout/hierarchy1"/>
    <dgm:cxn modelId="{88F81835-845E-4DDA-8B85-CFAB06567BD8}" type="presParOf" srcId="{1F3809C5-755A-47F5-8133-750DCCEB40AB}" destId="{104113AF-0F5B-43F8-969F-8610776BC4B7}" srcOrd="2" destOrd="0" presId="urn:microsoft.com/office/officeart/2005/8/layout/hierarchy1"/>
    <dgm:cxn modelId="{159DD052-A36B-421E-A577-8887B5A10B6C}" type="presParOf" srcId="{1F3809C5-755A-47F5-8133-750DCCEB40AB}" destId="{18BA5353-9588-4C4F-88F4-53A77A4D29EC}" srcOrd="3" destOrd="0" presId="urn:microsoft.com/office/officeart/2005/8/layout/hierarchy1"/>
    <dgm:cxn modelId="{E99E4506-24FE-4828-98F7-D46EFC6E7F81}" type="presParOf" srcId="{18BA5353-9588-4C4F-88F4-53A77A4D29EC}" destId="{D1281E34-2B4A-462E-9886-70095822D094}" srcOrd="0" destOrd="0" presId="urn:microsoft.com/office/officeart/2005/8/layout/hierarchy1"/>
    <dgm:cxn modelId="{A1A161CC-EDDE-4B2D-8BAA-07F1623B9800}" type="presParOf" srcId="{D1281E34-2B4A-462E-9886-70095822D094}" destId="{1D5D58B0-79E4-46A5-AF6E-E1935D11D5A0}" srcOrd="0" destOrd="0" presId="urn:microsoft.com/office/officeart/2005/8/layout/hierarchy1"/>
    <dgm:cxn modelId="{6A960054-FD07-46B7-B808-BAEA402116A9}" type="presParOf" srcId="{D1281E34-2B4A-462E-9886-70095822D094}" destId="{30B14695-1793-4886-A8D7-07CD3E07D416}" srcOrd="1" destOrd="0" presId="urn:microsoft.com/office/officeart/2005/8/layout/hierarchy1"/>
    <dgm:cxn modelId="{D8027C85-6D17-4723-99AA-9572D661427E}" type="presParOf" srcId="{18BA5353-9588-4C4F-88F4-53A77A4D29EC}" destId="{3C121933-ABA4-4438-951C-391C22C8B23B}" srcOrd="1" destOrd="0" presId="urn:microsoft.com/office/officeart/2005/8/layout/hierarchy1"/>
    <dgm:cxn modelId="{04C564BA-1AD1-4C01-B211-941E3524F70D}" type="presParOf" srcId="{1F3809C5-755A-47F5-8133-750DCCEB40AB}" destId="{90C38D75-30A4-4671-9582-2D89563D9638}" srcOrd="4" destOrd="0" presId="urn:microsoft.com/office/officeart/2005/8/layout/hierarchy1"/>
    <dgm:cxn modelId="{2EF8750E-D788-4821-A74D-4689AF98FB64}" type="presParOf" srcId="{1F3809C5-755A-47F5-8133-750DCCEB40AB}" destId="{B8352F86-CF40-433C-9B75-D4088E6A9CBA}" srcOrd="5" destOrd="0" presId="urn:microsoft.com/office/officeart/2005/8/layout/hierarchy1"/>
    <dgm:cxn modelId="{800F19A8-BFBF-4E94-ACEE-75FD0085E2C2}" type="presParOf" srcId="{B8352F86-CF40-433C-9B75-D4088E6A9CBA}" destId="{586346F5-C317-4848-AF1D-FD27D4C5E849}" srcOrd="0" destOrd="0" presId="urn:microsoft.com/office/officeart/2005/8/layout/hierarchy1"/>
    <dgm:cxn modelId="{F2D80BD2-B2A6-4ED7-A872-19F5D996F0A1}" type="presParOf" srcId="{586346F5-C317-4848-AF1D-FD27D4C5E849}" destId="{02154F1A-58C2-434A-BB79-5EF7E7C3B0EE}" srcOrd="0" destOrd="0" presId="urn:microsoft.com/office/officeart/2005/8/layout/hierarchy1"/>
    <dgm:cxn modelId="{9931B75E-7ED3-4A02-9037-6B953013D2B2}" type="presParOf" srcId="{586346F5-C317-4848-AF1D-FD27D4C5E849}" destId="{91CB844A-D6CF-417A-8498-0E36E9C3A7AA}" srcOrd="1" destOrd="0" presId="urn:microsoft.com/office/officeart/2005/8/layout/hierarchy1"/>
    <dgm:cxn modelId="{C1D52B95-9F93-4BA7-AEAD-19C0B2262A8E}" type="presParOf" srcId="{B8352F86-CF40-433C-9B75-D4088E6A9CBA}" destId="{6FEE189D-3FDC-4F7F-B975-F4DCC4C22E1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478CB-9F3A-4901-810D-6E5F78B2020E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B6E2C-A713-4B20-9051-2AE8E8793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99DE-F964-4CD3-8D15-FF6505B93536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9C287-5892-4A42-94CB-22B713772DEA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final presentation.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906982" cy="54864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MGMT</a:t>
            </a:r>
          </a:p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505-02</a:t>
            </a:r>
            <a:endParaRPr lang="en-US" sz="2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495800" y="609600"/>
            <a:ext cx="4495800" cy="3657600"/>
          </a:xfrm>
          <a:prstGeom prst="wedgeRoundRectCallout">
            <a:avLst>
              <a:gd name="adj1" fmla="val -79395"/>
              <a:gd name="adj2" fmla="val -30172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609600"/>
            <a:ext cx="4191000" cy="3581400"/>
          </a:xfrm>
        </p:spPr>
        <p:txBody>
          <a:bodyPr>
            <a:normAutofit/>
          </a:bodyPr>
          <a:lstStyle/>
          <a:p>
            <a:r>
              <a:rPr lang="en-US" sz="66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</a:rPr>
              <a:t>Dr. Patti says…</a:t>
            </a:r>
            <a:endParaRPr lang="en-US" sz="66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4800600"/>
            <a:ext cx="4495800" cy="9144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305800" cy="5029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Managerial decision making</a:t>
            </a:r>
          </a:p>
          <a:p>
            <a:pPr lvl="1"/>
            <a:r>
              <a:rPr lang="en-US" sz="3200" dirty="0" smtClean="0"/>
              <a:t>Understanding and describing the different decisions you will face as a manager</a:t>
            </a:r>
          </a:p>
          <a:p>
            <a:pPr lvl="1"/>
            <a:r>
              <a:rPr lang="en-US" sz="3200" dirty="0" smtClean="0"/>
              <a:t>What to avoid when making decisions</a:t>
            </a:r>
          </a:p>
          <a:p>
            <a:pPr lvl="1"/>
            <a:r>
              <a:rPr lang="en-US" sz="3200" dirty="0" smtClean="0"/>
              <a:t>Pros and Cons of using groups for decision making</a:t>
            </a:r>
          </a:p>
          <a:p>
            <a:pPr lvl="3"/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153400" cy="3962400"/>
          </a:xfrm>
        </p:spPr>
        <p:txBody>
          <a:bodyPr anchor="t">
            <a:normAutofit/>
          </a:bodyPr>
          <a:lstStyle/>
          <a:p>
            <a:pPr lvl="3">
              <a:buNone/>
            </a:pPr>
            <a:r>
              <a:rPr lang="en-US" sz="3600" b="1" dirty="0" smtClean="0"/>
              <a:t>“The business executive is by profession a decision maker.  Uncertainty is his opponent. Overcoming it is his mission.” – John McDonald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Phillip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Effects of Managerial Decision Making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Phillip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Planning and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Planning: </a:t>
            </a:r>
            <a:br>
              <a:rPr lang="en-US" sz="4000" dirty="0" smtClean="0"/>
            </a:br>
            <a:r>
              <a:rPr lang="en-US" sz="3600" dirty="0" smtClean="0"/>
              <a:t>Delivering Strategic Value</a:t>
            </a:r>
            <a:endParaRPr lang="en-US" sz="36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process)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(name)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Effects)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Effects)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819400" y="990600"/>
            <a:ext cx="3886200" cy="12192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The External Environment &amp; 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Managerial Decision Making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895600" y="3276600"/>
            <a:ext cx="3810000" cy="1143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Planning &amp;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Entrepreneurship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Structure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Agility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HR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 the Diverse Workforce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3528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Communication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3246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Managerial </a:t>
            </a: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Control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 Technology &amp; Innovation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Creating &amp; </a:t>
            </a: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 Change</a:t>
            </a:r>
            <a:endParaRPr lang="en-US" sz="1400" dirty="0" smtClean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990600"/>
            <a:ext cx="22098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SHOULD WE HAVE SOMEONE DO A 5 MIN INTRO ON THE “ROADMAP”? Or just show it for a second?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(name)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Organization Structure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Organizational Agility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Human Resources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Managing the Diverse Workforce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Organizing:</a:t>
            </a:r>
            <a:br>
              <a:rPr lang="en-US" sz="4000" dirty="0" smtClean="0"/>
            </a:br>
            <a:r>
              <a:rPr lang="en-US" sz="3500" dirty="0" smtClean="0"/>
              <a:t>Building a Dynamic Organization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Julio </a:t>
            </a:r>
            <a:r>
              <a:rPr lang="en-US" dirty="0" err="1" smtClean="0"/>
              <a:t>Fiallos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Matrix Organization &amp; Coordination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Matrix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An organization composed of dual reporting relationships in which some managers report to two boss superiors – a functional manager and a divisional manager.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dirty="0" smtClean="0"/>
              <a:t>Time, Sports Illustrated, People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Production managers report both to the individual publishers and editors of each title and to a senior corporate executive in charge of production.</a:t>
            </a:r>
            <a:endParaRPr lang="en-US" sz="3600" dirty="0"/>
          </a:p>
        </p:txBody>
      </p:sp>
      <p:pic>
        <p:nvPicPr>
          <p:cNvPr id="4" name="Content Placeholder 5" descr="309f1d66d36b0c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52400"/>
            <a:ext cx="4267200" cy="990600"/>
          </a:xfrm>
        </p:spPr>
      </p:pic>
      <p:sp>
        <p:nvSpPr>
          <p:cNvPr id="5" name="TextBox 4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MGMT-505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Team leaders report to individual members (classmates) of their team and to a project manager (i.e. Angela)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by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Interdependent units are required to meet deadlines and objectives that contribute to a common goal</a:t>
            </a:r>
          </a:p>
          <a:p>
            <a:r>
              <a:rPr lang="en-US" sz="2800" dirty="0" smtClean="0"/>
              <a:t>Interdependent units are free to modify and adapt their actions as long as they meet deadlines and targets.</a:t>
            </a:r>
          </a:p>
          <a:p>
            <a:r>
              <a:rPr lang="en-US" sz="2800" dirty="0" smtClean="0"/>
              <a:t>Example: Final Presentation</a:t>
            </a:r>
          </a:p>
          <a:p>
            <a:pPr lvl="1"/>
            <a:r>
              <a:rPr lang="en-US" sz="2800" dirty="0" smtClean="0"/>
              <a:t>Teams must deliver their PPT slides by 9:00 a.m. Wednesday</a:t>
            </a:r>
          </a:p>
          <a:p>
            <a:pPr lvl="1"/>
            <a:r>
              <a:rPr lang="en-US" sz="2800" dirty="0" smtClean="0"/>
              <a:t>Team members have the flexibility of choosing any topic as long as it pertains to their teams’ section/concepts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Coordination by Mutual Adjustment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Units interact with one another to make accommodations to achieve flexible coordination.</a:t>
            </a:r>
          </a:p>
          <a:p>
            <a:pPr lvl="1"/>
            <a:r>
              <a:rPr lang="en-US" sz="3600" dirty="0" smtClean="0"/>
              <a:t> E-mail</a:t>
            </a:r>
          </a:p>
          <a:p>
            <a:pPr lvl="1"/>
            <a:r>
              <a:rPr lang="en-US" sz="3600" dirty="0" smtClean="0"/>
              <a:t> </a:t>
            </a:r>
            <a:r>
              <a:rPr lang="en-US" sz="3600" dirty="0" err="1" smtClean="0"/>
              <a:t>Wikispace</a:t>
            </a:r>
            <a:endParaRPr lang="en-US" sz="3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(organizing Effects)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(name)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External Environment and </a:t>
            </a:r>
          </a:p>
          <a:p>
            <a:r>
              <a:rPr lang="en-US" dirty="0" smtClean="0"/>
              <a:t> </a:t>
            </a:r>
            <a:r>
              <a:rPr lang="en-US" dirty="0" smtClean="0"/>
              <a:t>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Managerial Decision Making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Foundations of Management </a:t>
            </a:r>
            <a:endParaRPr lang="en-US" sz="40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Leading:</a:t>
            </a:r>
            <a:br>
              <a:rPr lang="en-US" sz="4000" dirty="0" smtClean="0"/>
            </a:br>
            <a:r>
              <a:rPr lang="en-US" sz="3500" dirty="0" smtClean="0"/>
              <a:t>Mobilizing People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Tosan</a:t>
            </a:r>
            <a:r>
              <a:rPr lang="en-US" dirty="0" smtClean="0"/>
              <a:t> </a:t>
            </a:r>
            <a:r>
              <a:rPr lang="en-US" dirty="0" err="1" smtClean="0"/>
              <a:t>Boyo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Vroom Model of Leadership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5105400" cy="661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Tosan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257800" y="609600"/>
            <a:ext cx="3886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Dr. Patti &amp; </a:t>
            </a:r>
          </a:p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Vroom’s Model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Vroom Model of Leadership Effects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Meghan Arts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Teamwork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1233414"/>
            <a:ext cx="9152930" cy="320352"/>
          </a:xfrm>
          <a:prstGeom prst="rect">
            <a:avLst/>
          </a:prstGeom>
          <a:solidFill>
            <a:schemeClr val="accent1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0" y="1279178"/>
            <a:ext cx="544711" cy="232172"/>
          </a:xfrm>
          <a:prstGeom prst="rect">
            <a:avLst/>
          </a:prstGeom>
          <a:solidFill>
            <a:srgbClr val="CCAF96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9" name="Rectangle 3"/>
          <p:cNvSpPr>
            <a:spLocks/>
          </p:cNvSpPr>
          <p:nvPr/>
        </p:nvSpPr>
        <p:spPr bwMode="auto">
          <a:xfrm>
            <a:off x="590476" y="1279178"/>
            <a:ext cx="8565803" cy="232172"/>
          </a:xfrm>
          <a:prstGeom prst="rect">
            <a:avLst/>
          </a:prstGeom>
          <a:solidFill>
            <a:srgbClr val="C1C1D6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8365" y="1278062"/>
            <a:ext cx="274588" cy="2411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4291" tIns="32146" rIns="64291" bIns="32146" anchor="ctr"/>
          <a:lstStyle/>
          <a:p>
            <a:fld id="{F31A48DF-A8D3-4D19-8630-8B2939312619}" type="slidenum">
              <a:rPr lang="en-US" sz="1300" b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/>
              <a:t>35</a:t>
            </a:fld>
            <a:endParaRPr lang="en-US" sz="1300" b="1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/>
              <a:t>Mastering Teamwork</a:t>
            </a:r>
          </a:p>
        </p:txBody>
      </p:sp>
      <p:sp>
        <p:nvSpPr>
          <p:cNvPr id="4102" name="Rectangle 6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 lIns="64291" tIns="32146" rIns="64291" bIns="32146"/>
          <a:lstStyle/>
          <a:p>
            <a:pPr marL="197563" indent="-197563"/>
            <a:r>
              <a:rPr lang="en-US" dirty="0"/>
              <a:t>Let’s work together: how MGMT 505 did</a:t>
            </a:r>
          </a:p>
          <a:p>
            <a:pPr marL="197563" indent="-197563"/>
            <a:r>
              <a:rPr lang="en-US" dirty="0"/>
              <a:t>Pros/Cons to working in a 19 person group for the final</a:t>
            </a:r>
          </a:p>
          <a:p>
            <a:pPr marL="197563" indent="-197563"/>
            <a:r>
              <a:rPr lang="en-US" dirty="0"/>
              <a:t>How Dr. Patti used group work to enhance class</a:t>
            </a:r>
          </a:p>
          <a:p>
            <a:pPr marL="197563" indent="-197563"/>
            <a:r>
              <a:rPr lang="en-US" dirty="0"/>
              <a:t>How teamwork enhanced our experience in Management Processes and Organizational Behavior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Meghan</a:t>
            </a:r>
            <a:endParaRPr lang="en-US" sz="1600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Teamwork Effects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Managerial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Managing Technology and Innovation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Creating and Managing Change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Controlling:</a:t>
            </a:r>
            <a:br>
              <a:rPr lang="en-US" sz="4000" dirty="0" smtClean="0"/>
            </a:br>
            <a:r>
              <a:rPr lang="en-US" sz="3500" dirty="0" smtClean="0"/>
              <a:t>Learning and Changing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Controlling process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Angela </a:t>
            </a:r>
            <a:r>
              <a:rPr lang="en-US" dirty="0" err="1" smtClean="0"/>
              <a:t>Sergonis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Controlling Effects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Challenges and Issues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“Some presentations were interesting, but purpose was not clear or defined and time limits were often exceeded.”</a:t>
            </a:r>
          </a:p>
          <a:p>
            <a:r>
              <a:rPr lang="en-US" dirty="0" smtClean="0"/>
              <a:t>Working around teammates’ schedules</a:t>
            </a:r>
          </a:p>
          <a:p>
            <a:pPr lvl="1"/>
            <a:r>
              <a:rPr lang="en-US" dirty="0" smtClean="0"/>
              <a:t>Communication and Response Delays</a:t>
            </a:r>
          </a:p>
          <a:p>
            <a:r>
              <a:rPr lang="en-US" dirty="0" smtClean="0"/>
              <a:t>Different personalities and learning styles</a:t>
            </a:r>
          </a:p>
          <a:p>
            <a:pPr lvl="1"/>
            <a:r>
              <a:rPr lang="en-US" dirty="0" smtClean="0"/>
              <a:t>Dr. Patti had to ensure everyone was engaged through the various deliveries of course content</a:t>
            </a:r>
          </a:p>
          <a:p>
            <a:r>
              <a:rPr lang="en-US" dirty="0" smtClean="0"/>
              <a:t>Diverse Class</a:t>
            </a:r>
          </a:p>
          <a:p>
            <a:pPr lvl="1"/>
            <a:r>
              <a:rPr lang="en-US" dirty="0" smtClean="0"/>
              <a:t>Work experience, age, nationalities</a:t>
            </a:r>
          </a:p>
          <a:p>
            <a:pPr lvl="1"/>
            <a:r>
              <a:rPr lang="en-US" dirty="0" smtClean="0"/>
              <a:t>Added interesting views as well as challenges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19446"/>
            <a:ext cx="4572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WHO  IS PRESENTING THIS SECTION??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Recommendations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839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Material</a:t>
            </a:r>
          </a:p>
          <a:p>
            <a:pPr lvl="1"/>
            <a:r>
              <a:rPr lang="en-US" dirty="0" smtClean="0"/>
              <a:t>Cover less chapters more in-depth</a:t>
            </a:r>
          </a:p>
          <a:p>
            <a:pPr lvl="1"/>
            <a:r>
              <a:rPr lang="en-US" dirty="0" smtClean="0"/>
              <a:t>More group presentations rather than individual chapter presentations</a:t>
            </a:r>
          </a:p>
          <a:p>
            <a:pPr lvl="1"/>
            <a:r>
              <a:rPr lang="en-US" dirty="0" smtClean="0"/>
              <a:t>Less or shorter Chapter </a:t>
            </a:r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Breaking up presentations with more </a:t>
            </a:r>
            <a:r>
              <a:rPr lang="en-US" dirty="0" smtClean="0"/>
              <a:t>application</a:t>
            </a:r>
            <a:endParaRPr lang="en-US" dirty="0" smtClean="0"/>
          </a:p>
          <a:p>
            <a:r>
              <a:rPr lang="en-US" dirty="0" smtClean="0"/>
              <a:t>Instead of mixing personality types, try groups of similar personality types  (Myers-Briggs)</a:t>
            </a:r>
          </a:p>
          <a:p>
            <a:r>
              <a:rPr lang="en-US" dirty="0" smtClean="0"/>
              <a:t>More peer evaluations</a:t>
            </a:r>
          </a:p>
          <a:p>
            <a:r>
              <a:rPr lang="en-US" dirty="0" smtClean="0"/>
              <a:t>Solicit “good” and “bad” feedback directly after presentation</a:t>
            </a:r>
          </a:p>
          <a:p>
            <a:r>
              <a:rPr lang="en-US" dirty="0" smtClean="0"/>
              <a:t>More Chapter “Recaps” led by Dr. Patti</a:t>
            </a:r>
          </a:p>
          <a:p>
            <a:r>
              <a:rPr lang="en-US" dirty="0" smtClean="0"/>
              <a:t>More effort to keep everyone “On Task”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19446"/>
            <a:ext cx="4572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WHO  IS PRESENTING THIS SECTION??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You!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Placeholder 6" descr="C:\Program Files\Microsoft Office\MEDIA\CAGCAT10\j0186348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524000" y="-29183"/>
            <a:ext cx="3276600" cy="460118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ular Callout 9"/>
          <p:cNvSpPr/>
          <p:nvPr/>
        </p:nvSpPr>
        <p:spPr>
          <a:xfrm>
            <a:off x="5257800" y="533400"/>
            <a:ext cx="3657600" cy="2743200"/>
          </a:xfrm>
          <a:prstGeom prst="wedgeRoundRectCallout">
            <a:avLst>
              <a:gd name="adj1" fmla="val -87310"/>
              <a:gd name="adj2" fmla="val -3706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57800" y="609600"/>
            <a:ext cx="3581400" cy="3200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  <a:ea typeface="+mj-ea"/>
                <a:cs typeface="+mj-cs"/>
              </a:rPr>
              <a:t>Any questions?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Lucida Handwriting" pitchFamily="66" charset="0"/>
                <a:ea typeface="+mj-ea"/>
                <a:cs typeface="+mj-cs"/>
              </a:rPr>
              <a:t>Comments?</a:t>
            </a:r>
            <a:endParaRPr kumimoji="0" lang="en-US" sz="40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Lucida Handwriting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17693"/>
            <a:ext cx="52578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Presented by the best class ever</a:t>
            </a:r>
          </a:p>
          <a:p>
            <a:pPr algn="ctr"/>
            <a:r>
              <a:rPr lang="en-US" sz="2800" dirty="0" smtClean="0"/>
              <a:t>Spring 2010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Debora </a:t>
            </a:r>
            <a:r>
              <a:rPr lang="en-US" dirty="0" err="1" smtClean="0"/>
              <a:t>Araujo</a:t>
            </a:r>
            <a:endParaRPr lang="en-US" dirty="0" smtClean="0"/>
          </a:p>
          <a:p>
            <a:pPr algn="ctr"/>
            <a:r>
              <a:rPr lang="en-US" dirty="0" smtClean="0"/>
              <a:t>Meghan Arts</a:t>
            </a:r>
          </a:p>
          <a:p>
            <a:pPr algn="ctr"/>
            <a:r>
              <a:rPr lang="en-US" dirty="0" err="1" smtClean="0"/>
              <a:t>Tosan</a:t>
            </a:r>
            <a:r>
              <a:rPr lang="en-US" dirty="0" smtClean="0"/>
              <a:t> </a:t>
            </a:r>
            <a:r>
              <a:rPr lang="en-US" dirty="0" err="1" smtClean="0"/>
              <a:t>Boyo</a:t>
            </a:r>
            <a:endParaRPr lang="en-US" dirty="0" smtClean="0"/>
          </a:p>
          <a:p>
            <a:pPr algn="ctr"/>
            <a:r>
              <a:rPr lang="en-US" dirty="0" smtClean="0"/>
              <a:t>Miata </a:t>
            </a:r>
            <a:r>
              <a:rPr lang="en-US" dirty="0" err="1" smtClean="0"/>
              <a:t>Clopton</a:t>
            </a:r>
            <a:endParaRPr lang="en-US" dirty="0" smtClean="0"/>
          </a:p>
          <a:p>
            <a:pPr algn="ctr"/>
            <a:r>
              <a:rPr lang="en-US" dirty="0" err="1" smtClean="0"/>
              <a:t>Shafali</a:t>
            </a:r>
            <a:r>
              <a:rPr lang="en-US" dirty="0" smtClean="0"/>
              <a:t> Duo</a:t>
            </a:r>
          </a:p>
          <a:p>
            <a:pPr algn="ctr"/>
            <a:r>
              <a:rPr lang="en-US" dirty="0" smtClean="0"/>
              <a:t>Julio </a:t>
            </a:r>
            <a:r>
              <a:rPr lang="en-US" dirty="0" err="1" smtClean="0"/>
              <a:t>Fiallos</a:t>
            </a:r>
            <a:endParaRPr lang="en-US" dirty="0" smtClean="0"/>
          </a:p>
          <a:p>
            <a:pPr algn="ctr"/>
            <a:r>
              <a:rPr lang="en-US" dirty="0" smtClean="0"/>
              <a:t>Angie </a:t>
            </a:r>
            <a:r>
              <a:rPr lang="en-US" dirty="0" err="1" smtClean="0"/>
              <a:t>Galeano</a:t>
            </a:r>
            <a:endParaRPr lang="en-US" dirty="0" smtClean="0"/>
          </a:p>
          <a:p>
            <a:pPr algn="ctr"/>
            <a:r>
              <a:rPr lang="en-US" dirty="0" err="1" smtClean="0"/>
              <a:t>Lulzim</a:t>
            </a:r>
            <a:r>
              <a:rPr lang="en-US" dirty="0" smtClean="0"/>
              <a:t> </a:t>
            </a:r>
            <a:r>
              <a:rPr lang="en-US" dirty="0" err="1" smtClean="0"/>
              <a:t>Hoxha</a:t>
            </a:r>
            <a:endParaRPr lang="en-US" dirty="0" smtClean="0"/>
          </a:p>
          <a:p>
            <a:pPr algn="ctr"/>
            <a:r>
              <a:rPr lang="en-US" dirty="0" err="1" smtClean="0"/>
              <a:t>Asli</a:t>
            </a:r>
            <a:r>
              <a:rPr lang="en-US" dirty="0" smtClean="0"/>
              <a:t> </a:t>
            </a:r>
            <a:r>
              <a:rPr lang="en-US" dirty="0" err="1" smtClean="0"/>
              <a:t>Inci</a:t>
            </a:r>
            <a:endParaRPr lang="en-US" dirty="0" smtClean="0"/>
          </a:p>
          <a:p>
            <a:pPr algn="ctr"/>
            <a:r>
              <a:rPr lang="en-US" dirty="0" smtClean="0"/>
              <a:t>TJ McCue</a:t>
            </a:r>
          </a:p>
          <a:p>
            <a:pPr algn="ctr"/>
            <a:r>
              <a:rPr lang="en-US" dirty="0" smtClean="0"/>
              <a:t>Giselle </a:t>
            </a:r>
            <a:r>
              <a:rPr lang="en-US" dirty="0" err="1" smtClean="0"/>
              <a:t>Mongielb</a:t>
            </a:r>
            <a:endParaRPr lang="en-US" dirty="0" smtClean="0"/>
          </a:p>
          <a:p>
            <a:pPr algn="ctr"/>
            <a:r>
              <a:rPr lang="en-US" dirty="0" err="1" smtClean="0"/>
              <a:t>Swati</a:t>
            </a:r>
            <a:r>
              <a:rPr lang="en-US" dirty="0" smtClean="0"/>
              <a:t> Patel</a:t>
            </a:r>
          </a:p>
          <a:p>
            <a:pPr algn="ctr"/>
            <a:r>
              <a:rPr lang="en-US" dirty="0" err="1" smtClean="0"/>
              <a:t>Vik</a:t>
            </a:r>
            <a:r>
              <a:rPr lang="en-US" dirty="0" smtClean="0"/>
              <a:t> Reddy</a:t>
            </a:r>
          </a:p>
          <a:p>
            <a:pPr algn="ctr"/>
            <a:r>
              <a:rPr lang="en-US" dirty="0" smtClean="0"/>
              <a:t>Cindy Rogers</a:t>
            </a:r>
          </a:p>
          <a:p>
            <a:pPr algn="ctr"/>
            <a:r>
              <a:rPr lang="en-US" dirty="0" smtClean="0"/>
              <a:t>Phillip Scott</a:t>
            </a:r>
          </a:p>
          <a:p>
            <a:pPr algn="ctr"/>
            <a:r>
              <a:rPr lang="en-US" dirty="0" smtClean="0"/>
              <a:t>Angela </a:t>
            </a:r>
            <a:r>
              <a:rPr lang="en-US" dirty="0" err="1" smtClean="0"/>
              <a:t>Sergonis</a:t>
            </a:r>
            <a:endParaRPr lang="en-US" dirty="0" smtClean="0"/>
          </a:p>
          <a:p>
            <a:pPr algn="ctr"/>
            <a:r>
              <a:rPr lang="en-US" dirty="0" smtClean="0"/>
              <a:t>Meet Shah</a:t>
            </a:r>
          </a:p>
          <a:p>
            <a:pPr algn="ctr"/>
            <a:r>
              <a:rPr lang="en-US" dirty="0" err="1" smtClean="0"/>
              <a:t>Valentina</a:t>
            </a:r>
            <a:r>
              <a:rPr lang="en-US" dirty="0" smtClean="0"/>
              <a:t> </a:t>
            </a:r>
            <a:r>
              <a:rPr lang="en-US" dirty="0" err="1" smtClean="0"/>
              <a:t>Yakimovich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Knowledge Management</a:t>
            </a:r>
          </a:p>
          <a:p>
            <a:pPr lvl="1"/>
            <a:r>
              <a:rPr lang="en-US" sz="3500" dirty="0" smtClean="0"/>
              <a:t>Discovering and harnessing an organization’s intellectual resources</a:t>
            </a:r>
            <a:endParaRPr lang="en-US" sz="3200" dirty="0" smtClean="0"/>
          </a:p>
          <a:p>
            <a:pPr lvl="1"/>
            <a:r>
              <a:rPr lang="en-US" sz="3500" dirty="0" smtClean="0"/>
              <a:t>Fully utilizing the intellects of the organizations people</a:t>
            </a:r>
          </a:p>
          <a:p>
            <a:pPr lvl="1"/>
            <a:r>
              <a:rPr lang="en-US" sz="3500" dirty="0" smtClean="0"/>
              <a:t>Finding, unlocking, sharing, and capitalizing on expertise, skills, wisdom, and relationships</a:t>
            </a:r>
            <a:endParaRPr lang="en-US" sz="2900" dirty="0" smtClean="0"/>
          </a:p>
          <a:p>
            <a:pPr lvl="3">
              <a:buNone/>
            </a:pPr>
            <a:endParaRPr lang="en-US" sz="2900" b="1" dirty="0" smtClean="0"/>
          </a:p>
          <a:p>
            <a:pPr lvl="3"/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Angela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30" dirty="0" smtClean="0"/>
              <a:t>What Would (Did) Dr. Patti Do?</a:t>
            </a:r>
            <a:endParaRPr lang="en-US" sz="393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Discovering and harnessing an organization’s intellectual resources</a:t>
            </a:r>
          </a:p>
          <a:p>
            <a:r>
              <a:rPr lang="en-US" sz="2400" dirty="0" smtClean="0"/>
              <a:t>Fully utilizing the intellects of the organizations people</a:t>
            </a:r>
          </a:p>
          <a:p>
            <a:r>
              <a:rPr lang="en-US" sz="2400" dirty="0" smtClean="0"/>
              <a:t>Finding, unlocking, sharing, and capitalizing on expertise, skills, wisdom, and </a:t>
            </a:r>
            <a:r>
              <a:rPr lang="en-US" sz="2400" dirty="0" smtClean="0"/>
              <a:t>relationships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Introductions on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day of class, Individual Presentations, Myers-Briggs</a:t>
            </a:r>
          </a:p>
          <a:p>
            <a:r>
              <a:rPr lang="en-US" sz="2400" dirty="0" smtClean="0"/>
              <a:t>Class discussions, Group projects</a:t>
            </a:r>
          </a:p>
          <a:p>
            <a:r>
              <a:rPr lang="en-US" sz="2400" dirty="0" smtClean="0"/>
              <a:t>Group &amp; Individual </a:t>
            </a:r>
            <a:r>
              <a:rPr lang="en-US" sz="2400" dirty="0" smtClean="0"/>
              <a:t>Presentations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Knowledge Management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practice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Angela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Louis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Effects of Knowledge Management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Louis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Giselle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Managerial Decision Making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800080"/>
      </a:dk1>
      <a:lt1>
        <a:sysClr val="window" lastClr="FFFFFF"/>
      </a:lt1>
      <a:dk2>
        <a:srgbClr val="775F55"/>
      </a:dk2>
      <a:lt2>
        <a:srgbClr val="EBDDC3"/>
      </a:lt2>
      <a:accent1>
        <a:srgbClr val="C1C1D6"/>
      </a:accent1>
      <a:accent2>
        <a:srgbClr val="CCAF96"/>
      </a:accent2>
      <a:accent3>
        <a:srgbClr val="C49393"/>
      </a:accent3>
      <a:accent4>
        <a:srgbClr val="D6ADAD"/>
      </a:accent4>
      <a:accent5>
        <a:srgbClr val="EABC8E"/>
      </a:accent5>
      <a:accent6>
        <a:srgbClr val="A0A0B5"/>
      </a:accent6>
      <a:hlink>
        <a:srgbClr val="DB8C3D"/>
      </a:hlink>
      <a:folHlink>
        <a:srgbClr val="904E30"/>
      </a:folHlink>
    </a:clrScheme>
    <a:fontScheme name="Custom 1">
      <a:majorFont>
        <a:latin typeface="CopprplGoth Bd BT"/>
        <a:ea typeface=""/>
        <a:cs typeface=""/>
      </a:majorFont>
      <a:minorFont>
        <a:latin typeface="Garamond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80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384</TotalTime>
  <Words>924</Words>
  <Application>Microsoft Office PowerPoint</Application>
  <PresentationFormat>On-screen Show (4:3)</PresentationFormat>
  <Paragraphs>247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Median</vt:lpstr>
      <vt:lpstr>Dr. Patti says…</vt:lpstr>
      <vt:lpstr>Slide 2</vt:lpstr>
      <vt:lpstr>Foundations of Management </vt:lpstr>
      <vt:lpstr>Managing</vt:lpstr>
      <vt:lpstr>Management Processes</vt:lpstr>
      <vt:lpstr>What Would (Did) Dr. Patti Do?</vt:lpstr>
      <vt:lpstr>Effects of Knowledge Management</vt:lpstr>
      <vt:lpstr>Effects</vt:lpstr>
      <vt:lpstr>Managerial Decision Making</vt:lpstr>
      <vt:lpstr>Management Processes</vt:lpstr>
      <vt:lpstr>Slide 11</vt:lpstr>
      <vt:lpstr>Effects of Managerial Decision Making</vt:lpstr>
      <vt:lpstr>Effects</vt:lpstr>
      <vt:lpstr>Planning:  Delivering Strategic Value</vt:lpstr>
      <vt:lpstr>(planning process)</vt:lpstr>
      <vt:lpstr>Slide 16</vt:lpstr>
      <vt:lpstr>(planning Effects)</vt:lpstr>
      <vt:lpstr>Slide 18</vt:lpstr>
      <vt:lpstr>(planning Effects)</vt:lpstr>
      <vt:lpstr>Slide 20</vt:lpstr>
      <vt:lpstr>Organizing: Building a Dynamic Organization</vt:lpstr>
      <vt:lpstr>The Matrix Organization &amp; Coordination</vt:lpstr>
      <vt:lpstr>The Matrix Organization</vt:lpstr>
      <vt:lpstr>Slide 24</vt:lpstr>
      <vt:lpstr>MGMT-505 Class</vt:lpstr>
      <vt:lpstr>Coordination by Plan</vt:lpstr>
      <vt:lpstr>Coordination by Mutual Adjustment</vt:lpstr>
      <vt:lpstr>(organizing Effects)</vt:lpstr>
      <vt:lpstr>Slide 29</vt:lpstr>
      <vt:lpstr>Leading: Mobilizing People</vt:lpstr>
      <vt:lpstr>Vroom Model of Leadership</vt:lpstr>
      <vt:lpstr>Slide 32</vt:lpstr>
      <vt:lpstr>Vroom Model of Leadership Effects</vt:lpstr>
      <vt:lpstr>Teamwork</vt:lpstr>
      <vt:lpstr>Mastering Teamwork</vt:lpstr>
      <vt:lpstr>Teamwork Effects</vt:lpstr>
      <vt:lpstr>Controlling: Learning and Changing</vt:lpstr>
      <vt:lpstr>Controlling process</vt:lpstr>
      <vt:lpstr>Slide 39</vt:lpstr>
      <vt:lpstr>Controlling Effects</vt:lpstr>
      <vt:lpstr>Slide 41</vt:lpstr>
      <vt:lpstr>Challenges and Issues</vt:lpstr>
      <vt:lpstr>Challenges and Issues</vt:lpstr>
      <vt:lpstr>Recommendations</vt:lpstr>
      <vt:lpstr>Recommendations</vt:lpstr>
      <vt:lpstr>Thank You!</vt:lpstr>
      <vt:lpstr>Slide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</dc:creator>
  <cp:lastModifiedBy>angela</cp:lastModifiedBy>
  <cp:revision>47</cp:revision>
  <dcterms:created xsi:type="dcterms:W3CDTF">2010-05-02T05:38:32Z</dcterms:created>
  <dcterms:modified xsi:type="dcterms:W3CDTF">2010-05-04T21:25:47Z</dcterms:modified>
</cp:coreProperties>
</file>